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b05ac7ad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8b05ac7a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8b05ac7ad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8b05ac7a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a607b9ded_0_2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a607b9ded_0_2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0a7f59659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0a7f5965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a607b9ded_0_26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0a607b9ded_0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a607b9d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g30a607b9de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0a607b9ded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0a607b9de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a607b9ded_0_7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a607b9de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a7f59659d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0a7f5965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0a607b9ded_0_1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0a607b9ded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a607b9ded_0_1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0a607b9ded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a607b9ded_0_1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a607b9ded_0_1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0a7f59659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0a7f5965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">
  <p:cSld name="Cover 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112825" y="3964651"/>
            <a:ext cx="47379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i="0" sz="1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112825" y="2341851"/>
            <a:ext cx="5159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b="0" i="0" sz="31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6538" y="1074800"/>
            <a:ext cx="2225931" cy="77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metric_corner.png" id="14" name="Google Shape;14;p2" title="image d’angle"/>
          <p:cNvPicPr preferRelativeResize="0"/>
          <p:nvPr/>
        </p:nvPicPr>
        <p:blipFill rotWithShape="1">
          <a:blip r:embed="rId3">
            <a:alphaModFix/>
          </a:blip>
          <a:srcRect b="0" l="0" r="0" t="18850"/>
          <a:stretch/>
        </p:blipFill>
        <p:spPr>
          <a:xfrm>
            <a:off x="7963200" y="0"/>
            <a:ext cx="42291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1">
  <p:cSld name="About Us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9800" y="5"/>
            <a:ext cx="4252200" cy="553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1 5">
  <p:cSld name="About Us_1_5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https://lh6.googleusercontent.com/zZrtLFMUmwGRugRjVuXuPplWBIgOFWTUEqpjMPPvn2CvJY7MAgm3s2kfLqbLFmFAllEOikNNaZM72QXibzXDx_T_kfXsOtS5byyBRLZFVCjgOpdSdOo-D8v6Rr9Sb9_SEKrU-4StuNg" id="54" name="Google Shape;5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0834" y="1"/>
            <a:ext cx="4061165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1 4">
  <p:cSld name="About Us_1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https://lh3.googleusercontent.com/ZA_ENCttOIqxEoh5FcGrZbsbqAvB7DI_TJBvl4wSqSeCd9jsdPC7eMML1DMkba_B6rJUrbVYehU0uwtqLKrmX_mgJdsmJ-Dg8jb2A1i9m8BMWdIu77KTFtpoYK11fJKZHGcz7e-1DEU" id="58" name="Google Shape;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0834" y="2"/>
            <a:ext cx="4061165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1 3">
  <p:cSld name="About Us_1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https://lh3.googleusercontent.com/4vF487RJfDZ8Mcu6qv-Uz8_NE0p6V39S5WFYs1FBTy4a_-nDiNJc_Buq4P5pdh5iwv7bbLOi1dmI4SEFAttllJbwNkQeSxcU_eqtz1hGzcwQ8BcyBSeWnV4mGiyhGpKElfhDqE6rNpA"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5661" y="0"/>
            <a:ext cx="4066339" cy="529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onomous vehicles ready today —">
  <p:cSld name="Autonomous vehicles ready today —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42900" y="285750"/>
            <a:ext cx="548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Medium"/>
              <a:buNone/>
              <a:defRPr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2686050" y="4048125"/>
            <a:ext cx="6810376" cy="195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/>
        </p:nvSpPr>
        <p:spPr>
          <a:xfrm>
            <a:off x="2521950" y="3790950"/>
            <a:ext cx="7148100" cy="2234400"/>
          </a:xfrm>
          <a:prstGeom prst="rect">
            <a:avLst/>
          </a:prstGeom>
          <a:solidFill>
            <a:srgbClr val="36B5AA"/>
          </a:solidFill>
          <a:ln>
            <a:noFill/>
          </a:ln>
        </p:spPr>
        <p:txBody>
          <a:bodyPr anchorCtr="0" anchor="t" bIns="180000" lIns="288000" spcFirstLastPara="1" rIns="288000" wrap="square" tIns="252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213" y="1402425"/>
            <a:ext cx="7165575" cy="23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syMile at a glance —">
  <p:cSld name="EasyMile at a glance —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45049" y="286522"/>
            <a:ext cx="4980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748" l="0" r="0" t="748"/>
          <a:stretch/>
        </p:blipFill>
        <p:spPr>
          <a:xfrm>
            <a:off x="5239349" y="1120629"/>
            <a:ext cx="5979412" cy="34584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1605133" y="2577050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3560258" y="2577050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1605133" y="3993225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4" type="body"/>
          </p:nvPr>
        </p:nvSpPr>
        <p:spPr>
          <a:xfrm>
            <a:off x="3560258" y="3993225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5" type="body"/>
          </p:nvPr>
        </p:nvSpPr>
        <p:spPr>
          <a:xfrm>
            <a:off x="1605133" y="5504000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6" type="body"/>
          </p:nvPr>
        </p:nvSpPr>
        <p:spPr>
          <a:xfrm>
            <a:off x="3560258" y="5504000"/>
            <a:ext cx="1223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7" type="body"/>
          </p:nvPr>
        </p:nvSpPr>
        <p:spPr>
          <a:xfrm>
            <a:off x="5756733" y="4697550"/>
            <a:ext cx="1710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8" type="body"/>
          </p:nvPr>
        </p:nvSpPr>
        <p:spPr>
          <a:xfrm>
            <a:off x="8163147" y="4752450"/>
            <a:ext cx="3458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9" type="body"/>
          </p:nvPr>
        </p:nvSpPr>
        <p:spPr>
          <a:xfrm>
            <a:off x="9770433" y="4102225"/>
            <a:ext cx="1665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3" type="body"/>
          </p:nvPr>
        </p:nvSpPr>
        <p:spPr>
          <a:xfrm>
            <a:off x="9024933" y="3444975"/>
            <a:ext cx="1665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4" type="body"/>
          </p:nvPr>
        </p:nvSpPr>
        <p:spPr>
          <a:xfrm>
            <a:off x="7396425" y="1717275"/>
            <a:ext cx="1665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5" type="body"/>
          </p:nvPr>
        </p:nvSpPr>
        <p:spPr>
          <a:xfrm>
            <a:off x="7053633" y="2716325"/>
            <a:ext cx="1964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6" type="body"/>
          </p:nvPr>
        </p:nvSpPr>
        <p:spPr>
          <a:xfrm>
            <a:off x="5614925" y="2574450"/>
            <a:ext cx="1665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7" type="subTitle"/>
          </p:nvPr>
        </p:nvSpPr>
        <p:spPr>
          <a:xfrm>
            <a:off x="391950" y="1016200"/>
            <a:ext cx="514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cussed on Level 4 of autonomous driving —">
  <p:cSld name="Focussed on Level 4 of autonomous driving —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846363" y="5302965"/>
            <a:ext cx="2121900" cy="162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9101638" y="4400400"/>
            <a:ext cx="1135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body"/>
          </p:nvPr>
        </p:nvSpPr>
        <p:spPr>
          <a:xfrm>
            <a:off x="1091060" y="5234435"/>
            <a:ext cx="1948980" cy="300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347472" y="283464"/>
            <a:ext cx="7163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4" type="body"/>
          </p:nvPr>
        </p:nvSpPr>
        <p:spPr>
          <a:xfrm>
            <a:off x="714175" y="4400400"/>
            <a:ext cx="1971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5" type="body"/>
          </p:nvPr>
        </p:nvSpPr>
        <p:spPr>
          <a:xfrm>
            <a:off x="3173075" y="4400400"/>
            <a:ext cx="1135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6" type="body"/>
          </p:nvPr>
        </p:nvSpPr>
        <p:spPr>
          <a:xfrm>
            <a:off x="4600238" y="4400400"/>
            <a:ext cx="1135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7" type="body"/>
          </p:nvPr>
        </p:nvSpPr>
        <p:spPr>
          <a:xfrm>
            <a:off x="5992738" y="4400400"/>
            <a:ext cx="1135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8" type="body"/>
          </p:nvPr>
        </p:nvSpPr>
        <p:spPr>
          <a:xfrm>
            <a:off x="7465338" y="4400400"/>
            <a:ext cx="11355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1D61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9" type="body"/>
          </p:nvPr>
        </p:nvSpPr>
        <p:spPr>
          <a:xfrm>
            <a:off x="1085850" y="2876550"/>
            <a:ext cx="1152525" cy="98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3" type="body"/>
          </p:nvPr>
        </p:nvSpPr>
        <p:spPr>
          <a:xfrm>
            <a:off x="3133725" y="2895600"/>
            <a:ext cx="1123950" cy="942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4" type="body"/>
          </p:nvPr>
        </p:nvSpPr>
        <p:spPr>
          <a:xfrm>
            <a:off x="4743450" y="2914650"/>
            <a:ext cx="11430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5" type="body"/>
          </p:nvPr>
        </p:nvSpPr>
        <p:spPr>
          <a:xfrm>
            <a:off x="6105525" y="2914650"/>
            <a:ext cx="1181100" cy="904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6" type="body"/>
          </p:nvPr>
        </p:nvSpPr>
        <p:spPr>
          <a:xfrm>
            <a:off x="7448550" y="2847975"/>
            <a:ext cx="1171575" cy="103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7" type="body"/>
          </p:nvPr>
        </p:nvSpPr>
        <p:spPr>
          <a:xfrm>
            <a:off x="8953500" y="2857500"/>
            <a:ext cx="1200150" cy="1019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8" type="subTitle"/>
          </p:nvPr>
        </p:nvSpPr>
        <p:spPr>
          <a:xfrm>
            <a:off x="391950" y="1016200"/>
            <a:ext cx="514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4 blocs 1 1">
  <p:cSld name="Driveless Technolog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47472" y="283464"/>
            <a:ext cx="66324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391950" y="1016200"/>
            <a:ext cx="514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02011" y="2034073"/>
            <a:ext cx="2641276" cy="37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body"/>
          </p:nvPr>
        </p:nvSpPr>
        <p:spPr>
          <a:xfrm>
            <a:off x="3258111" y="2034073"/>
            <a:ext cx="2641276" cy="37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body"/>
          </p:nvPr>
        </p:nvSpPr>
        <p:spPr>
          <a:xfrm>
            <a:off x="6303411" y="2034073"/>
            <a:ext cx="2641276" cy="37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body"/>
          </p:nvPr>
        </p:nvSpPr>
        <p:spPr>
          <a:xfrm>
            <a:off x="9348711" y="2034073"/>
            <a:ext cx="2641276" cy="3722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9" name="Google Shape;109;p18"/>
          <p:cNvCxnSpPr/>
          <p:nvPr/>
        </p:nvCxnSpPr>
        <p:spPr>
          <a:xfrm>
            <a:off x="6093667" y="2034073"/>
            <a:ext cx="0" cy="3848100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0" name="Google Shape;110;p18"/>
          <p:cNvCxnSpPr/>
          <p:nvPr/>
        </p:nvCxnSpPr>
        <p:spPr>
          <a:xfrm>
            <a:off x="3055192" y="2034073"/>
            <a:ext cx="0" cy="3848100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1" name="Google Shape;111;p18"/>
          <p:cNvCxnSpPr/>
          <p:nvPr/>
        </p:nvCxnSpPr>
        <p:spPr>
          <a:xfrm>
            <a:off x="9141667" y="2034073"/>
            <a:ext cx="0" cy="3848100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t there are challenges">
  <p:cSld name="But there are challenge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42900" y="283464"/>
            <a:ext cx="105156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1323975" y="28956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2" type="body"/>
          </p:nvPr>
        </p:nvSpPr>
        <p:spPr>
          <a:xfrm>
            <a:off x="4791075" y="28956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3" type="body"/>
          </p:nvPr>
        </p:nvSpPr>
        <p:spPr>
          <a:xfrm>
            <a:off x="8258175" y="28956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4" type="body"/>
          </p:nvPr>
        </p:nvSpPr>
        <p:spPr>
          <a:xfrm>
            <a:off x="1323975" y="50673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5" type="body"/>
          </p:nvPr>
        </p:nvSpPr>
        <p:spPr>
          <a:xfrm>
            <a:off x="4791075" y="50673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6" type="body"/>
          </p:nvPr>
        </p:nvSpPr>
        <p:spPr>
          <a:xfrm>
            <a:off x="8258175" y="5067301"/>
            <a:ext cx="161925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7" type="subTitle"/>
          </p:nvPr>
        </p:nvSpPr>
        <p:spPr>
          <a:xfrm>
            <a:off x="391950" y="1016200"/>
            <a:ext cx="514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Our strateg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47472" y="279401"/>
            <a:ext cx="105156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391950" y="1016200"/>
            <a:ext cx="514770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0"/>
          <p:cNvSpPr/>
          <p:nvPr/>
        </p:nvSpPr>
        <p:spPr>
          <a:xfrm>
            <a:off x="452438" y="2474776"/>
            <a:ext cx="1981200" cy="1114425"/>
          </a:xfrm>
          <a:prstGeom prst="homePlate">
            <a:avLst>
              <a:gd fmla="val 17521" name="adj"/>
            </a:avLst>
          </a:prstGeom>
          <a:solidFill>
            <a:srgbClr val="E9F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52438" y="3699600"/>
            <a:ext cx="1981200" cy="1114425"/>
          </a:xfrm>
          <a:prstGeom prst="homePlate">
            <a:avLst>
              <a:gd fmla="val 17521" name="adj"/>
            </a:avLst>
          </a:prstGeom>
          <a:solidFill>
            <a:srgbClr val="E9F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452438" y="4924425"/>
            <a:ext cx="1981200" cy="1114425"/>
          </a:xfrm>
          <a:prstGeom prst="homePlate">
            <a:avLst>
              <a:gd fmla="val 17521" name="adj"/>
            </a:avLst>
          </a:prstGeom>
          <a:solidFill>
            <a:srgbClr val="67C0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95300" y="2570025"/>
            <a:ext cx="14668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3" type="body"/>
          </p:nvPr>
        </p:nvSpPr>
        <p:spPr>
          <a:xfrm>
            <a:off x="495300" y="3794849"/>
            <a:ext cx="14668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4" type="body"/>
          </p:nvPr>
        </p:nvSpPr>
        <p:spPr>
          <a:xfrm>
            <a:off x="495300" y="5019674"/>
            <a:ext cx="14668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5" type="body"/>
          </p:nvPr>
        </p:nvSpPr>
        <p:spPr>
          <a:xfrm>
            <a:off x="2571750" y="2474913"/>
            <a:ext cx="48006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body"/>
          </p:nvPr>
        </p:nvSpPr>
        <p:spPr>
          <a:xfrm>
            <a:off x="2571750" y="3699598"/>
            <a:ext cx="48006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7" type="body"/>
          </p:nvPr>
        </p:nvSpPr>
        <p:spPr>
          <a:xfrm>
            <a:off x="2571750" y="4994997"/>
            <a:ext cx="4800600" cy="1114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20"/>
          <p:cNvSpPr/>
          <p:nvPr/>
        </p:nvSpPr>
        <p:spPr>
          <a:xfrm>
            <a:off x="452438" y="1720218"/>
            <a:ext cx="1981200" cy="470890"/>
          </a:xfrm>
          <a:prstGeom prst="rect">
            <a:avLst/>
          </a:prstGeom>
          <a:solidFill>
            <a:srgbClr val="227A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2571750" y="1720218"/>
            <a:ext cx="1981200" cy="470890"/>
          </a:xfrm>
          <a:prstGeom prst="rect">
            <a:avLst/>
          </a:prstGeom>
          <a:solidFill>
            <a:srgbClr val="227A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4691062" y="1720218"/>
            <a:ext cx="3443288" cy="470890"/>
          </a:xfrm>
          <a:prstGeom prst="rect">
            <a:avLst/>
          </a:prstGeom>
          <a:solidFill>
            <a:srgbClr val="227A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>
            <p:ph idx="8" type="body"/>
          </p:nvPr>
        </p:nvSpPr>
        <p:spPr>
          <a:xfrm>
            <a:off x="495299" y="1748196"/>
            <a:ext cx="1938339" cy="41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9" type="body"/>
          </p:nvPr>
        </p:nvSpPr>
        <p:spPr>
          <a:xfrm>
            <a:off x="2614611" y="1748196"/>
            <a:ext cx="1938339" cy="41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3" type="body"/>
          </p:nvPr>
        </p:nvSpPr>
        <p:spPr>
          <a:xfrm>
            <a:off x="4729162" y="1748196"/>
            <a:ext cx="1938339" cy="414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45975" y="1395175"/>
            <a:ext cx="11458200" cy="4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Roboto Light"/>
              <a:buChar char="●"/>
              <a:defRPr i="0" sz="20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Roboto Light"/>
              <a:buChar char="○"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Roboto Light"/>
              <a:buChar char="■"/>
              <a:defRPr i="0" sz="16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" name="Google Shape;18;p3"/>
          <p:cNvSpPr txBox="1"/>
          <p:nvPr/>
        </p:nvSpPr>
        <p:spPr>
          <a:xfrm>
            <a:off x="345975" y="8214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offers">
  <p:cSld name="Two offer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42900" y="283464"/>
            <a:ext cx="10515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21"/>
          <p:cNvSpPr/>
          <p:nvPr/>
        </p:nvSpPr>
        <p:spPr>
          <a:xfrm>
            <a:off x="1614487" y="2112964"/>
            <a:ext cx="4395787" cy="1750939"/>
          </a:xfrm>
          <a:prstGeom prst="homePlate">
            <a:avLst>
              <a:gd fmla="val 17521" name="adj"/>
            </a:avLst>
          </a:prstGeom>
          <a:solidFill>
            <a:srgbClr val="E9F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1614487" y="4116461"/>
            <a:ext cx="4395787" cy="1750939"/>
          </a:xfrm>
          <a:prstGeom prst="homePlate">
            <a:avLst>
              <a:gd fmla="val 17521" name="adj"/>
            </a:avLst>
          </a:prstGeom>
          <a:solidFill>
            <a:srgbClr val="E9F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391950" y="1016200"/>
            <a:ext cx="5147700" cy="49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1735138" y="2228850"/>
            <a:ext cx="3805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3" type="body"/>
          </p:nvPr>
        </p:nvSpPr>
        <p:spPr>
          <a:xfrm>
            <a:off x="1735138" y="4235516"/>
            <a:ext cx="3805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4" type="body"/>
          </p:nvPr>
        </p:nvSpPr>
        <p:spPr>
          <a:xfrm>
            <a:off x="552549" y="2741354"/>
            <a:ext cx="630397" cy="63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5" type="body"/>
          </p:nvPr>
        </p:nvSpPr>
        <p:spPr>
          <a:xfrm>
            <a:off x="552549" y="4676732"/>
            <a:ext cx="630397" cy="63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6" type="body"/>
          </p:nvPr>
        </p:nvSpPr>
        <p:spPr>
          <a:xfrm>
            <a:off x="6254025" y="2242308"/>
            <a:ext cx="560460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7" type="body"/>
          </p:nvPr>
        </p:nvSpPr>
        <p:spPr>
          <a:xfrm>
            <a:off x="6254025" y="1759025"/>
            <a:ext cx="5604600" cy="258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8" type="body"/>
          </p:nvPr>
        </p:nvSpPr>
        <p:spPr>
          <a:xfrm>
            <a:off x="6254025" y="4245805"/>
            <a:ext cx="560460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36B5A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hicles that know how to behave">
  <p:cSld name="Vehicles that know how to behave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47472" y="283464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65025" y="1511564"/>
            <a:ext cx="1864992" cy="48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2443923" y="1511564"/>
            <a:ext cx="1864992" cy="48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3" type="body"/>
          </p:nvPr>
        </p:nvSpPr>
        <p:spPr>
          <a:xfrm>
            <a:off x="4522820" y="1511564"/>
            <a:ext cx="1864992" cy="485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4" type="body"/>
          </p:nvPr>
        </p:nvSpPr>
        <p:spPr>
          <a:xfrm>
            <a:off x="365025" y="2052738"/>
            <a:ext cx="1864992" cy="2948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5" type="body"/>
          </p:nvPr>
        </p:nvSpPr>
        <p:spPr>
          <a:xfrm>
            <a:off x="2443923" y="2052738"/>
            <a:ext cx="1864992" cy="2948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6" type="body"/>
          </p:nvPr>
        </p:nvSpPr>
        <p:spPr>
          <a:xfrm>
            <a:off x="4522820" y="2052738"/>
            <a:ext cx="1864992" cy="2948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9" name="Google Shape;159;p22"/>
          <p:cNvCxnSpPr/>
          <p:nvPr/>
        </p:nvCxnSpPr>
        <p:spPr>
          <a:xfrm>
            <a:off x="2336035" y="1514633"/>
            <a:ext cx="0" cy="3498273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4416762" y="1514633"/>
            <a:ext cx="0" cy="3498273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chnology stack">
  <p:cSld name="Our technology stac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47472" y="283464"/>
            <a:ext cx="2908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23"/>
          <p:cNvSpPr/>
          <p:nvPr/>
        </p:nvSpPr>
        <p:spPr>
          <a:xfrm>
            <a:off x="3465014" y="1704260"/>
            <a:ext cx="4839879" cy="3544311"/>
          </a:xfrm>
          <a:prstGeom prst="roundRect">
            <a:avLst>
              <a:gd fmla="val 0" name="adj"/>
            </a:avLst>
          </a:prstGeom>
          <a:solidFill>
            <a:srgbClr val="67C0C3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23"/>
          <p:cNvCxnSpPr>
            <a:stCxn id="165" idx="3"/>
          </p:cNvCxnSpPr>
          <p:nvPr/>
        </p:nvCxnSpPr>
        <p:spPr>
          <a:xfrm>
            <a:off x="7995946" y="3344712"/>
            <a:ext cx="180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6" name="Google Shape;166;p23"/>
          <p:cNvSpPr/>
          <p:nvPr/>
        </p:nvSpPr>
        <p:spPr>
          <a:xfrm>
            <a:off x="3465114" y="5397803"/>
            <a:ext cx="4839879" cy="1010775"/>
          </a:xfrm>
          <a:prstGeom prst="roundRect">
            <a:avLst>
              <a:gd fmla="val 0" name="adj"/>
            </a:avLst>
          </a:prstGeom>
          <a:solidFill>
            <a:srgbClr val="67C0C3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3790851" y="2191341"/>
            <a:ext cx="4205095" cy="2306742"/>
          </a:xfrm>
          <a:prstGeom prst="rect">
            <a:avLst/>
          </a:prstGeom>
          <a:solidFill>
            <a:srgbClr val="67C0C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1521629" y="1697660"/>
            <a:ext cx="1709557" cy="354431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3"/>
          <p:cNvCxnSpPr>
            <a:endCxn id="165" idx="1"/>
          </p:cNvCxnSpPr>
          <p:nvPr/>
        </p:nvCxnSpPr>
        <p:spPr>
          <a:xfrm>
            <a:off x="3240351" y="3344712"/>
            <a:ext cx="550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9" name="Google Shape;169;p23"/>
          <p:cNvSpPr/>
          <p:nvPr/>
        </p:nvSpPr>
        <p:spPr>
          <a:xfrm>
            <a:off x="3640727" y="5863540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4802181" y="5863540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5963636" y="5863540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7125089" y="5863556"/>
            <a:ext cx="10083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EEEE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9805689" y="1697660"/>
            <a:ext cx="1709557" cy="354431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10078483" y="2458566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10078483" y="3112150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0078483" y="3765734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1794422" y="2166027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1794422" y="2819611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1794422" y="3473194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10078483" y="4375318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1794422" y="4082779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1794422" y="4692364"/>
            <a:ext cx="1163971" cy="410790"/>
          </a:xfrm>
          <a:prstGeom prst="roundRect">
            <a:avLst>
              <a:gd fmla="val 0" name="adj"/>
            </a:avLst>
          </a:prstGeom>
          <a:solidFill>
            <a:srgbClr val="78909C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3465014" y="552922"/>
            <a:ext cx="4839879" cy="1010775"/>
          </a:xfrm>
          <a:prstGeom prst="roundRect">
            <a:avLst>
              <a:gd fmla="val 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640743" y="961345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4802181" y="961345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7123156" y="961345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8522905" y="1713260"/>
            <a:ext cx="1064773" cy="3544311"/>
          </a:xfrm>
          <a:prstGeom prst="roundRect">
            <a:avLst>
              <a:gd fmla="val 0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962669" y="961345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7414582" y="435825"/>
            <a:ext cx="1007975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4472956" y="1447200"/>
            <a:ext cx="2818730" cy="333592"/>
          </a:xfrm>
          <a:prstGeom prst="roundRect">
            <a:avLst>
              <a:gd fmla="val 0" name="adj"/>
            </a:avLst>
          </a:prstGeom>
          <a:solidFill>
            <a:srgbClr val="67C0C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5289186" y="3000854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3937936" y="3513561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5289202" y="3513561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6640468" y="3513561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6640452" y="3000854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3940019" y="2999154"/>
            <a:ext cx="1199970" cy="410790"/>
          </a:xfrm>
          <a:prstGeom prst="roundRect">
            <a:avLst>
              <a:gd fmla="val 0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687875" y="97332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" type="body"/>
          </p:nvPr>
        </p:nvSpPr>
        <p:spPr>
          <a:xfrm>
            <a:off x="4853753" y="97332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3" type="body"/>
          </p:nvPr>
        </p:nvSpPr>
        <p:spPr>
          <a:xfrm>
            <a:off x="6014241" y="97332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4" type="body"/>
          </p:nvPr>
        </p:nvSpPr>
        <p:spPr>
          <a:xfrm>
            <a:off x="7174728" y="97332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5" type="body"/>
          </p:nvPr>
        </p:nvSpPr>
        <p:spPr>
          <a:xfrm>
            <a:off x="7466154" y="442912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6" type="body"/>
          </p:nvPr>
        </p:nvSpPr>
        <p:spPr>
          <a:xfrm>
            <a:off x="3515658" y="603856"/>
            <a:ext cx="1773528" cy="39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7" type="body"/>
          </p:nvPr>
        </p:nvSpPr>
        <p:spPr>
          <a:xfrm>
            <a:off x="4717694" y="1421316"/>
            <a:ext cx="2322430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8" type="body"/>
          </p:nvPr>
        </p:nvSpPr>
        <p:spPr>
          <a:xfrm>
            <a:off x="4093994" y="301373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9" type="body"/>
          </p:nvPr>
        </p:nvSpPr>
        <p:spPr>
          <a:xfrm>
            <a:off x="5424212" y="301373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idx="13" type="body"/>
          </p:nvPr>
        </p:nvSpPr>
        <p:spPr>
          <a:xfrm>
            <a:off x="6788022" y="301373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14" type="body"/>
          </p:nvPr>
        </p:nvSpPr>
        <p:spPr>
          <a:xfrm>
            <a:off x="4093994" y="3528146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15" type="body"/>
          </p:nvPr>
        </p:nvSpPr>
        <p:spPr>
          <a:xfrm>
            <a:off x="5424212" y="3528146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16" type="body"/>
          </p:nvPr>
        </p:nvSpPr>
        <p:spPr>
          <a:xfrm>
            <a:off x="6788022" y="3528146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idx="17" type="body"/>
          </p:nvPr>
        </p:nvSpPr>
        <p:spPr>
          <a:xfrm>
            <a:off x="1916372" y="2175622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23"/>
          <p:cNvSpPr txBox="1"/>
          <p:nvPr>
            <p:ph idx="18" type="body"/>
          </p:nvPr>
        </p:nvSpPr>
        <p:spPr>
          <a:xfrm>
            <a:off x="1916372" y="2826903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23"/>
          <p:cNvSpPr txBox="1"/>
          <p:nvPr>
            <p:ph idx="19" type="body"/>
          </p:nvPr>
        </p:nvSpPr>
        <p:spPr>
          <a:xfrm>
            <a:off x="1916372" y="3480486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23"/>
          <p:cNvSpPr txBox="1"/>
          <p:nvPr>
            <p:ph idx="20" type="body"/>
          </p:nvPr>
        </p:nvSpPr>
        <p:spPr>
          <a:xfrm>
            <a:off x="1916372" y="409736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3"/>
          <p:cNvSpPr txBox="1"/>
          <p:nvPr>
            <p:ph idx="21" type="body"/>
          </p:nvPr>
        </p:nvSpPr>
        <p:spPr>
          <a:xfrm>
            <a:off x="1916372" y="470694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22" type="body"/>
          </p:nvPr>
        </p:nvSpPr>
        <p:spPr>
          <a:xfrm>
            <a:off x="396210" y="3480485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23" type="body"/>
          </p:nvPr>
        </p:nvSpPr>
        <p:spPr>
          <a:xfrm>
            <a:off x="396210" y="5863540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24" type="body"/>
          </p:nvPr>
        </p:nvSpPr>
        <p:spPr>
          <a:xfrm>
            <a:off x="396210" y="1308055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25" type="body"/>
          </p:nvPr>
        </p:nvSpPr>
        <p:spPr>
          <a:xfrm>
            <a:off x="1575807" y="174619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26" type="body"/>
          </p:nvPr>
        </p:nvSpPr>
        <p:spPr>
          <a:xfrm>
            <a:off x="9889020" y="174619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3"/>
          <p:cNvSpPr txBox="1"/>
          <p:nvPr>
            <p:ph idx="27" type="body"/>
          </p:nvPr>
        </p:nvSpPr>
        <p:spPr>
          <a:xfrm>
            <a:off x="10208052" y="2462613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28" type="body"/>
          </p:nvPr>
        </p:nvSpPr>
        <p:spPr>
          <a:xfrm>
            <a:off x="10208052" y="311740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idx="29" type="body"/>
          </p:nvPr>
        </p:nvSpPr>
        <p:spPr>
          <a:xfrm>
            <a:off x="10208052" y="3774834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30" type="body"/>
          </p:nvPr>
        </p:nvSpPr>
        <p:spPr>
          <a:xfrm>
            <a:off x="10208052" y="4383022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31" type="body"/>
          </p:nvPr>
        </p:nvSpPr>
        <p:spPr>
          <a:xfrm>
            <a:off x="7174716" y="586957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32" type="body"/>
          </p:nvPr>
        </p:nvSpPr>
        <p:spPr>
          <a:xfrm>
            <a:off x="6018655" y="586957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33" type="body"/>
          </p:nvPr>
        </p:nvSpPr>
        <p:spPr>
          <a:xfrm>
            <a:off x="4852018" y="586957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34" type="body"/>
          </p:nvPr>
        </p:nvSpPr>
        <p:spPr>
          <a:xfrm>
            <a:off x="3695440" y="5869579"/>
            <a:ext cx="904829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35" type="body"/>
          </p:nvPr>
        </p:nvSpPr>
        <p:spPr>
          <a:xfrm>
            <a:off x="3515658" y="5449288"/>
            <a:ext cx="1908554" cy="39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36" type="body"/>
          </p:nvPr>
        </p:nvSpPr>
        <p:spPr>
          <a:xfrm>
            <a:off x="8497181" y="3146609"/>
            <a:ext cx="1111864" cy="396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37" type="body"/>
          </p:nvPr>
        </p:nvSpPr>
        <p:spPr>
          <a:xfrm>
            <a:off x="9334454" y="414619"/>
            <a:ext cx="2524753" cy="327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Google Shape;231;p23"/>
          <p:cNvSpPr txBox="1"/>
          <p:nvPr>
            <p:ph idx="38" type="body"/>
          </p:nvPr>
        </p:nvSpPr>
        <p:spPr>
          <a:xfrm>
            <a:off x="9334454" y="795795"/>
            <a:ext cx="2524753" cy="327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p23"/>
          <p:cNvSpPr txBox="1"/>
          <p:nvPr>
            <p:ph idx="39" type="body"/>
          </p:nvPr>
        </p:nvSpPr>
        <p:spPr>
          <a:xfrm>
            <a:off x="9334454" y="1178714"/>
            <a:ext cx="2524753" cy="327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3"/>
          <p:cNvSpPr txBox="1"/>
          <p:nvPr>
            <p:ph idx="40" type="body"/>
          </p:nvPr>
        </p:nvSpPr>
        <p:spPr>
          <a:xfrm>
            <a:off x="3838962" y="2237923"/>
            <a:ext cx="1908554" cy="39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eet management">
  <p:cSld name="Fleet managemen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type="title"/>
          </p:nvPr>
        </p:nvSpPr>
        <p:spPr>
          <a:xfrm>
            <a:off x="347472" y="283464"/>
            <a:ext cx="91611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24"/>
          <p:cNvSpPr txBox="1"/>
          <p:nvPr>
            <p:ph idx="1" type="body"/>
          </p:nvPr>
        </p:nvSpPr>
        <p:spPr>
          <a:xfrm>
            <a:off x="341313" y="1412421"/>
            <a:ext cx="6597650" cy="3167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4"/>
          <p:cNvSpPr txBox="1"/>
          <p:nvPr>
            <p:ph idx="2" type="body"/>
          </p:nvPr>
        </p:nvSpPr>
        <p:spPr>
          <a:xfrm>
            <a:off x="246855" y="5427776"/>
            <a:ext cx="1944687" cy="815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Google Shape;238;p24"/>
          <p:cNvSpPr txBox="1"/>
          <p:nvPr>
            <p:ph idx="3" type="body"/>
          </p:nvPr>
        </p:nvSpPr>
        <p:spPr>
          <a:xfrm>
            <a:off x="2667794" y="5427776"/>
            <a:ext cx="1944687" cy="815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4" type="body"/>
          </p:nvPr>
        </p:nvSpPr>
        <p:spPr>
          <a:xfrm>
            <a:off x="5123655" y="5427776"/>
            <a:ext cx="1944687" cy="815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5" type="body"/>
          </p:nvPr>
        </p:nvSpPr>
        <p:spPr>
          <a:xfrm>
            <a:off x="7562056" y="5427776"/>
            <a:ext cx="1944687" cy="815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6" type="body"/>
          </p:nvPr>
        </p:nvSpPr>
        <p:spPr>
          <a:xfrm>
            <a:off x="10000457" y="5427776"/>
            <a:ext cx="1944687" cy="815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42" name="Google Shape;242;p24"/>
          <p:cNvCxnSpPr/>
          <p:nvPr/>
        </p:nvCxnSpPr>
        <p:spPr>
          <a:xfrm>
            <a:off x="2438399" y="5339897"/>
            <a:ext cx="0" cy="991734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3" name="Google Shape;243;p24"/>
          <p:cNvCxnSpPr/>
          <p:nvPr/>
        </p:nvCxnSpPr>
        <p:spPr>
          <a:xfrm>
            <a:off x="4876799" y="5339897"/>
            <a:ext cx="0" cy="991734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4" name="Google Shape;244;p24"/>
          <p:cNvCxnSpPr/>
          <p:nvPr/>
        </p:nvCxnSpPr>
        <p:spPr>
          <a:xfrm>
            <a:off x="7326084" y="5339897"/>
            <a:ext cx="0" cy="991734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5" name="Google Shape;245;p24"/>
          <p:cNvCxnSpPr/>
          <p:nvPr/>
        </p:nvCxnSpPr>
        <p:spPr>
          <a:xfrm>
            <a:off x="9753600" y="5339897"/>
            <a:ext cx="0" cy="991734"/>
          </a:xfrm>
          <a:prstGeom prst="straightConnector1">
            <a:avLst/>
          </a:prstGeom>
          <a:noFill/>
          <a:ln cap="flat" cmpd="sng" w="9525">
            <a:solidFill>
              <a:srgbClr val="AFABAB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vanced capabilities in simulation">
  <p:cSld name="Advanced capabilities in simulation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>
            <p:ph type="title"/>
          </p:nvPr>
        </p:nvSpPr>
        <p:spPr>
          <a:xfrm>
            <a:off x="342900" y="283464"/>
            <a:ext cx="1051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25"/>
          <p:cNvSpPr txBox="1"/>
          <p:nvPr>
            <p:ph idx="1" type="body"/>
          </p:nvPr>
        </p:nvSpPr>
        <p:spPr>
          <a:xfrm>
            <a:off x="857250" y="1257300"/>
            <a:ext cx="626745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25"/>
          <p:cNvSpPr txBox="1"/>
          <p:nvPr>
            <p:ph idx="2" type="body"/>
          </p:nvPr>
        </p:nvSpPr>
        <p:spPr>
          <a:xfrm>
            <a:off x="857250" y="1952625"/>
            <a:ext cx="6267450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3" type="body"/>
          </p:nvPr>
        </p:nvSpPr>
        <p:spPr>
          <a:xfrm>
            <a:off x="914400" y="2932115"/>
            <a:ext cx="1752600" cy="122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4" type="body"/>
          </p:nvPr>
        </p:nvSpPr>
        <p:spPr>
          <a:xfrm>
            <a:off x="914400" y="4579941"/>
            <a:ext cx="1752600" cy="1220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1D61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25"/>
          <p:cNvSpPr txBox="1"/>
          <p:nvPr>
            <p:ph idx="5" type="body"/>
          </p:nvPr>
        </p:nvSpPr>
        <p:spPr>
          <a:xfrm>
            <a:off x="3171825" y="2865440"/>
            <a:ext cx="4876800" cy="135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Google Shape;253;p25"/>
          <p:cNvSpPr txBox="1"/>
          <p:nvPr>
            <p:ph idx="6" type="body"/>
          </p:nvPr>
        </p:nvSpPr>
        <p:spPr>
          <a:xfrm>
            <a:off x="3171825" y="4511681"/>
            <a:ext cx="4876800" cy="135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25"/>
          <p:cNvSpPr txBox="1"/>
          <p:nvPr>
            <p:ph idx="7" type="body"/>
          </p:nvPr>
        </p:nvSpPr>
        <p:spPr>
          <a:xfrm>
            <a:off x="131603" y="3227309"/>
            <a:ext cx="630397" cy="63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8" type="body"/>
          </p:nvPr>
        </p:nvSpPr>
        <p:spPr>
          <a:xfrm>
            <a:off x="131603" y="4873551"/>
            <a:ext cx="630397" cy="630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fety and cybersecurity to global standardsCustom Layout">
  <p:cSld name="Safety and cybersecurity to global standardsCustom Layou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47472" y="283464"/>
            <a:ext cx="10515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26"/>
          <p:cNvSpPr/>
          <p:nvPr>
            <p:ph idx="1" type="body"/>
          </p:nvPr>
        </p:nvSpPr>
        <p:spPr>
          <a:xfrm>
            <a:off x="338137" y="1193159"/>
            <a:ext cx="4052887" cy="385459"/>
          </a:xfrm>
          <a:prstGeom prst="roundRect">
            <a:avLst>
              <a:gd fmla="val 16667" name="adj"/>
            </a:avLst>
          </a:prstGeom>
          <a:solidFill>
            <a:srgbClr val="1D6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26"/>
          <p:cNvSpPr/>
          <p:nvPr>
            <p:ph idx="2" type="body"/>
          </p:nvPr>
        </p:nvSpPr>
        <p:spPr>
          <a:xfrm>
            <a:off x="4967287" y="1193159"/>
            <a:ext cx="6977063" cy="385459"/>
          </a:xfrm>
          <a:prstGeom prst="roundRect">
            <a:avLst>
              <a:gd fmla="val 16667" name="adj"/>
            </a:avLst>
          </a:prstGeom>
          <a:solidFill>
            <a:srgbClr val="1D61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Google Shape;260;p26"/>
          <p:cNvSpPr txBox="1"/>
          <p:nvPr>
            <p:ph idx="3" type="body"/>
          </p:nvPr>
        </p:nvSpPr>
        <p:spPr>
          <a:xfrm>
            <a:off x="757238" y="1725502"/>
            <a:ext cx="3862387" cy="354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6"/>
          <p:cNvSpPr txBox="1"/>
          <p:nvPr>
            <p:ph idx="4" type="body"/>
          </p:nvPr>
        </p:nvSpPr>
        <p:spPr>
          <a:xfrm>
            <a:off x="757238" y="2091685"/>
            <a:ext cx="3862387" cy="937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5" type="body"/>
          </p:nvPr>
        </p:nvSpPr>
        <p:spPr>
          <a:xfrm>
            <a:off x="215625" y="1735844"/>
            <a:ext cx="473626" cy="355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6" type="body"/>
          </p:nvPr>
        </p:nvSpPr>
        <p:spPr>
          <a:xfrm>
            <a:off x="757238" y="3220927"/>
            <a:ext cx="3862387" cy="354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7" type="body"/>
          </p:nvPr>
        </p:nvSpPr>
        <p:spPr>
          <a:xfrm>
            <a:off x="757238" y="3587110"/>
            <a:ext cx="3862387" cy="937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8" type="body"/>
          </p:nvPr>
        </p:nvSpPr>
        <p:spPr>
          <a:xfrm>
            <a:off x="215625" y="3231269"/>
            <a:ext cx="473626" cy="355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6"/>
          <p:cNvSpPr txBox="1"/>
          <p:nvPr>
            <p:ph idx="9" type="body"/>
          </p:nvPr>
        </p:nvSpPr>
        <p:spPr>
          <a:xfrm>
            <a:off x="757238" y="4714747"/>
            <a:ext cx="3862387" cy="354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idx="13" type="body"/>
          </p:nvPr>
        </p:nvSpPr>
        <p:spPr>
          <a:xfrm>
            <a:off x="757238" y="5080930"/>
            <a:ext cx="3862387" cy="9372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14" type="body"/>
          </p:nvPr>
        </p:nvSpPr>
        <p:spPr>
          <a:xfrm>
            <a:off x="215625" y="4725089"/>
            <a:ext cx="473626" cy="3558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p26"/>
          <p:cNvSpPr txBox="1"/>
          <p:nvPr>
            <p:ph idx="15" type="body"/>
          </p:nvPr>
        </p:nvSpPr>
        <p:spPr>
          <a:xfrm>
            <a:off x="5100638" y="6009359"/>
            <a:ext cx="2033587" cy="334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6"/>
          <p:cNvSpPr txBox="1"/>
          <p:nvPr>
            <p:ph idx="16" type="body"/>
          </p:nvPr>
        </p:nvSpPr>
        <p:spPr>
          <a:xfrm>
            <a:off x="7310438" y="6009359"/>
            <a:ext cx="2033587" cy="334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26"/>
          <p:cNvSpPr txBox="1"/>
          <p:nvPr>
            <p:ph idx="17" type="body"/>
          </p:nvPr>
        </p:nvSpPr>
        <p:spPr>
          <a:xfrm>
            <a:off x="9625013" y="6009359"/>
            <a:ext cx="2033587" cy="334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2" name="Google Shape;272;p26"/>
          <p:cNvCxnSpPr/>
          <p:nvPr/>
        </p:nvCxnSpPr>
        <p:spPr>
          <a:xfrm flipH="1">
            <a:off x="8394712" y="2772825"/>
            <a:ext cx="1266300" cy="2561700"/>
          </a:xfrm>
          <a:prstGeom prst="straightConnector1">
            <a:avLst/>
          </a:prstGeom>
          <a:noFill/>
          <a:ln cap="flat" cmpd="sng" w="50800">
            <a:solidFill>
              <a:srgbClr val="5FB4AA"/>
            </a:solidFill>
            <a:prstDash val="solid"/>
            <a:miter lim="400000"/>
            <a:headEnd len="sm" w="sm" type="triangle"/>
            <a:tailEnd len="sm" w="sm" type="none"/>
          </a:ln>
        </p:spPr>
      </p:cxnSp>
      <p:cxnSp>
        <p:nvCxnSpPr>
          <p:cNvPr id="273" name="Google Shape;273;p26"/>
          <p:cNvCxnSpPr/>
          <p:nvPr/>
        </p:nvCxnSpPr>
        <p:spPr>
          <a:xfrm flipH="1">
            <a:off x="5943171" y="2589175"/>
            <a:ext cx="1361100" cy="2761500"/>
          </a:xfrm>
          <a:prstGeom prst="straightConnector1">
            <a:avLst/>
          </a:prstGeom>
          <a:noFill/>
          <a:ln cap="flat" cmpd="sng" w="50800">
            <a:solidFill>
              <a:srgbClr val="5FB4AA"/>
            </a:solidFill>
            <a:prstDash val="solid"/>
            <a:miter lim="400000"/>
            <a:headEnd len="sm" w="sm" type="triangle"/>
            <a:tailEnd len="sm" w="sm" type="none"/>
          </a:ln>
        </p:spPr>
      </p:cxnSp>
      <p:cxnSp>
        <p:nvCxnSpPr>
          <p:cNvPr id="274" name="Google Shape;274;p26"/>
          <p:cNvCxnSpPr/>
          <p:nvPr/>
        </p:nvCxnSpPr>
        <p:spPr>
          <a:xfrm flipH="1">
            <a:off x="10822250" y="2718100"/>
            <a:ext cx="1103700" cy="2603100"/>
          </a:xfrm>
          <a:prstGeom prst="straightConnector1">
            <a:avLst/>
          </a:prstGeom>
          <a:noFill/>
          <a:ln cap="flat" cmpd="sng" w="50800">
            <a:solidFill>
              <a:srgbClr val="5FB4AA"/>
            </a:solidFill>
            <a:prstDash val="solid"/>
            <a:miter lim="400000"/>
            <a:headEnd len="sm" w="sm" type="triangle"/>
            <a:tailEnd len="sm" w="sm" type="none"/>
          </a:ln>
        </p:spPr>
      </p:cxnSp>
      <p:sp>
        <p:nvSpPr>
          <p:cNvPr id="275" name="Google Shape;275;p26"/>
          <p:cNvSpPr txBox="1"/>
          <p:nvPr>
            <p:ph idx="18" type="body"/>
          </p:nvPr>
        </p:nvSpPr>
        <p:spPr>
          <a:xfrm>
            <a:off x="4967288" y="2773362"/>
            <a:ext cx="1824038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6"/>
          <p:cNvSpPr txBox="1"/>
          <p:nvPr>
            <p:ph idx="19" type="body"/>
          </p:nvPr>
        </p:nvSpPr>
        <p:spPr>
          <a:xfrm>
            <a:off x="5145061" y="3343275"/>
            <a:ext cx="1490662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20" type="body"/>
          </p:nvPr>
        </p:nvSpPr>
        <p:spPr>
          <a:xfrm>
            <a:off x="7548162" y="2401823"/>
            <a:ext cx="1644011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21" type="body"/>
          </p:nvPr>
        </p:nvSpPr>
        <p:spPr>
          <a:xfrm>
            <a:off x="7316762" y="2971736"/>
            <a:ext cx="1719808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idx="22" type="body"/>
          </p:nvPr>
        </p:nvSpPr>
        <p:spPr>
          <a:xfrm>
            <a:off x="7161159" y="3574921"/>
            <a:ext cx="1644011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idx="23" type="body"/>
          </p:nvPr>
        </p:nvSpPr>
        <p:spPr>
          <a:xfrm>
            <a:off x="6929759" y="4144834"/>
            <a:ext cx="1719808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26"/>
          <p:cNvSpPr txBox="1"/>
          <p:nvPr>
            <p:ph idx="24" type="body"/>
          </p:nvPr>
        </p:nvSpPr>
        <p:spPr>
          <a:xfrm>
            <a:off x="6444809" y="4812351"/>
            <a:ext cx="1644011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Google Shape;282;p26"/>
          <p:cNvSpPr txBox="1"/>
          <p:nvPr>
            <p:ph idx="25" type="body"/>
          </p:nvPr>
        </p:nvSpPr>
        <p:spPr>
          <a:xfrm>
            <a:off x="6213409" y="5382264"/>
            <a:ext cx="1719808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26" type="body"/>
          </p:nvPr>
        </p:nvSpPr>
        <p:spPr>
          <a:xfrm>
            <a:off x="9993834" y="2019262"/>
            <a:ext cx="1719808" cy="569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6"/>
          <p:cNvSpPr txBox="1"/>
          <p:nvPr>
            <p:ph idx="27" type="body"/>
          </p:nvPr>
        </p:nvSpPr>
        <p:spPr>
          <a:xfrm>
            <a:off x="9841758" y="2779739"/>
            <a:ext cx="1644011" cy="32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6"/>
          <p:cNvSpPr txBox="1"/>
          <p:nvPr>
            <p:ph idx="28" type="body"/>
          </p:nvPr>
        </p:nvSpPr>
        <p:spPr>
          <a:xfrm>
            <a:off x="9610358" y="3182462"/>
            <a:ext cx="1719808" cy="32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29" type="body"/>
          </p:nvPr>
        </p:nvSpPr>
        <p:spPr>
          <a:xfrm>
            <a:off x="9406403" y="3913188"/>
            <a:ext cx="1644011" cy="32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30" type="body"/>
          </p:nvPr>
        </p:nvSpPr>
        <p:spPr>
          <a:xfrm>
            <a:off x="9175003" y="4315911"/>
            <a:ext cx="1719808" cy="32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31" type="body"/>
          </p:nvPr>
        </p:nvSpPr>
        <p:spPr>
          <a:xfrm>
            <a:off x="9027862" y="4933217"/>
            <a:ext cx="1644011" cy="328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Z10 autonomous shuttle">
  <p:cSld name="EZ10 autonomous shuttl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 txBox="1"/>
          <p:nvPr>
            <p:ph type="title"/>
          </p:nvPr>
        </p:nvSpPr>
        <p:spPr>
          <a:xfrm>
            <a:off x="347472" y="283464"/>
            <a:ext cx="105156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1" type="body"/>
          </p:nvPr>
        </p:nvSpPr>
        <p:spPr>
          <a:xfrm>
            <a:off x="626110" y="23622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7"/>
          <p:cNvSpPr txBox="1"/>
          <p:nvPr>
            <p:ph idx="2" type="body"/>
          </p:nvPr>
        </p:nvSpPr>
        <p:spPr>
          <a:xfrm>
            <a:off x="2937510" y="23622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p27"/>
          <p:cNvSpPr txBox="1"/>
          <p:nvPr>
            <p:ph idx="3" type="body"/>
          </p:nvPr>
        </p:nvSpPr>
        <p:spPr>
          <a:xfrm>
            <a:off x="5248910" y="23622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27"/>
          <p:cNvSpPr txBox="1"/>
          <p:nvPr>
            <p:ph idx="4" type="body"/>
          </p:nvPr>
        </p:nvSpPr>
        <p:spPr>
          <a:xfrm>
            <a:off x="626110" y="39624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5" type="body"/>
          </p:nvPr>
        </p:nvSpPr>
        <p:spPr>
          <a:xfrm>
            <a:off x="2937510" y="39624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27"/>
          <p:cNvSpPr txBox="1"/>
          <p:nvPr>
            <p:ph idx="6" type="body"/>
          </p:nvPr>
        </p:nvSpPr>
        <p:spPr>
          <a:xfrm>
            <a:off x="5248910" y="39624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idx="7" type="body"/>
          </p:nvPr>
        </p:nvSpPr>
        <p:spPr>
          <a:xfrm>
            <a:off x="626110" y="54356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7"/>
          <p:cNvSpPr txBox="1"/>
          <p:nvPr>
            <p:ph idx="8" type="body"/>
          </p:nvPr>
        </p:nvSpPr>
        <p:spPr>
          <a:xfrm>
            <a:off x="2937510" y="5435600"/>
            <a:ext cx="1592580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st deployed driverless shuttle in the world">
  <p:cSld name="Most deployed driverless shuttle in the world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347472" y="283464"/>
            <a:ext cx="10515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gCxd_Ksz2s8STkGOVyj_38bNMuHV_UiQp85y7emm6zoREiqosMPv9JchjMKHUeI2YgUQGo9jGENULS7w8zaIfI-MeyiRcwlf2oAxUMCMge0Ajdmi16VD0wtyzOxhFfS_yoY9jvstUPk" id="301" name="Google Shape;30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214" y="1134836"/>
            <a:ext cx="7109573" cy="417243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591070" y="4022744"/>
            <a:ext cx="2227063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8"/>
          <p:cNvSpPr txBox="1"/>
          <p:nvPr>
            <p:ph idx="2" type="body"/>
          </p:nvPr>
        </p:nvSpPr>
        <p:spPr>
          <a:xfrm>
            <a:off x="590550" y="4679969"/>
            <a:ext cx="2227263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28"/>
          <p:cNvSpPr txBox="1"/>
          <p:nvPr>
            <p:ph idx="3" type="body"/>
          </p:nvPr>
        </p:nvSpPr>
        <p:spPr>
          <a:xfrm>
            <a:off x="6382270" y="4988179"/>
            <a:ext cx="2227063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4" type="body"/>
          </p:nvPr>
        </p:nvSpPr>
        <p:spPr>
          <a:xfrm>
            <a:off x="6381750" y="5645404"/>
            <a:ext cx="2227263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5" type="body"/>
          </p:nvPr>
        </p:nvSpPr>
        <p:spPr>
          <a:xfrm>
            <a:off x="9439835" y="3226236"/>
            <a:ext cx="2665174" cy="695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8"/>
          <p:cNvSpPr txBox="1"/>
          <p:nvPr>
            <p:ph idx="6" type="body"/>
          </p:nvPr>
        </p:nvSpPr>
        <p:spPr>
          <a:xfrm>
            <a:off x="9439275" y="3921951"/>
            <a:ext cx="2665413" cy="758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y driverless on an industrial site">
  <p:cSld name="Fully driverless on an industrial si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347663" y="283464"/>
            <a:ext cx="91203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4.googleusercontent.com/No-tDN6yMJSDytP34rWQIdMT082MV0dIZqVqwXHaUHLlqswyWjSlP43K9UA_ozDUdju4TUgALlCQlvWZ-S-8VlNRNlDD7-PL3H75SVebq6AA0iwGBPTAX2xEAdAC6H40DLti5qlBGSk" id="310" name="Google Shape;31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69461" y="387351"/>
            <a:ext cx="377803" cy="46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1778357" y="4327279"/>
            <a:ext cx="338552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2" type="body"/>
          </p:nvPr>
        </p:nvSpPr>
        <p:spPr>
          <a:xfrm>
            <a:off x="9902969" y="398585"/>
            <a:ext cx="2079481" cy="352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3" type="body"/>
          </p:nvPr>
        </p:nvSpPr>
        <p:spPr>
          <a:xfrm>
            <a:off x="571500" y="4716339"/>
            <a:ext cx="4592378" cy="156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29"/>
          <p:cNvSpPr txBox="1"/>
          <p:nvPr>
            <p:ph idx="4" type="body"/>
          </p:nvPr>
        </p:nvSpPr>
        <p:spPr>
          <a:xfrm>
            <a:off x="5408874" y="4327279"/>
            <a:ext cx="338552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5" type="body"/>
          </p:nvPr>
        </p:nvSpPr>
        <p:spPr>
          <a:xfrm>
            <a:off x="5408874" y="4716339"/>
            <a:ext cx="4735251" cy="156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9"/>
          <p:cNvSpPr txBox="1"/>
          <p:nvPr>
            <p:ph idx="6" type="body"/>
          </p:nvPr>
        </p:nvSpPr>
        <p:spPr>
          <a:xfrm>
            <a:off x="9324974" y="1247774"/>
            <a:ext cx="2581275" cy="20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7" type="body"/>
          </p:nvPr>
        </p:nvSpPr>
        <p:spPr>
          <a:xfrm>
            <a:off x="9324974" y="3631954"/>
            <a:ext cx="2581275" cy="6923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lients include">
  <p:cSld name="Our clients include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>
            <p:ph type="title"/>
          </p:nvPr>
        </p:nvSpPr>
        <p:spPr>
          <a:xfrm>
            <a:off x="347472" y="283464"/>
            <a:ext cx="75465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Medium"/>
              <a:buNone/>
              <a:defRPr i="0" sz="14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Empty">
  <p:cSld name="TITLE_AND_BODY_2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345975" y="8214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tEasy">
  <p:cSld name="TractEasy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347472" y="283464"/>
            <a:ext cx="9563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" name="Google Shape;322;p31"/>
          <p:cNvSpPr txBox="1"/>
          <p:nvPr>
            <p:ph idx="1" type="body"/>
          </p:nvPr>
        </p:nvSpPr>
        <p:spPr>
          <a:xfrm>
            <a:off x="452438" y="2852057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2" type="body"/>
          </p:nvPr>
        </p:nvSpPr>
        <p:spPr>
          <a:xfrm>
            <a:off x="452438" y="5019222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31"/>
          <p:cNvSpPr txBox="1"/>
          <p:nvPr>
            <p:ph idx="3" type="body"/>
          </p:nvPr>
        </p:nvSpPr>
        <p:spPr>
          <a:xfrm>
            <a:off x="2191431" y="2852057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4" type="body"/>
          </p:nvPr>
        </p:nvSpPr>
        <p:spPr>
          <a:xfrm>
            <a:off x="2191431" y="5019222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1"/>
          <p:cNvSpPr txBox="1"/>
          <p:nvPr>
            <p:ph idx="5" type="body"/>
          </p:nvPr>
        </p:nvSpPr>
        <p:spPr>
          <a:xfrm>
            <a:off x="3930424" y="2852057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1"/>
          <p:cNvSpPr txBox="1"/>
          <p:nvPr>
            <p:ph idx="6" type="body"/>
          </p:nvPr>
        </p:nvSpPr>
        <p:spPr>
          <a:xfrm>
            <a:off x="3930424" y="5019222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31"/>
          <p:cNvSpPr txBox="1"/>
          <p:nvPr>
            <p:ph idx="7" type="body"/>
          </p:nvPr>
        </p:nvSpPr>
        <p:spPr>
          <a:xfrm>
            <a:off x="5669417" y="2852057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31"/>
          <p:cNvSpPr txBox="1"/>
          <p:nvPr>
            <p:ph idx="8" type="body"/>
          </p:nvPr>
        </p:nvSpPr>
        <p:spPr>
          <a:xfrm>
            <a:off x="5669417" y="5019222"/>
            <a:ext cx="1448377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pical use cases">
  <p:cSld name="Typical use case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type="title"/>
          </p:nvPr>
        </p:nvSpPr>
        <p:spPr>
          <a:xfrm>
            <a:off x="347472" y="283464"/>
            <a:ext cx="105156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32"/>
          <p:cNvSpPr txBox="1"/>
          <p:nvPr>
            <p:ph idx="1" type="body"/>
          </p:nvPr>
        </p:nvSpPr>
        <p:spPr>
          <a:xfrm>
            <a:off x="1322841" y="2347912"/>
            <a:ext cx="3460750" cy="481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32"/>
          <p:cNvSpPr txBox="1"/>
          <p:nvPr>
            <p:ph idx="2" type="body"/>
          </p:nvPr>
        </p:nvSpPr>
        <p:spPr>
          <a:xfrm>
            <a:off x="7386865" y="2347912"/>
            <a:ext cx="3460750" cy="481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D615B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3" type="body"/>
          </p:nvPr>
        </p:nvSpPr>
        <p:spPr>
          <a:xfrm>
            <a:off x="460602" y="2947306"/>
            <a:ext cx="5137150" cy="288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4" type="body"/>
          </p:nvPr>
        </p:nvSpPr>
        <p:spPr>
          <a:xfrm>
            <a:off x="6581321" y="2947306"/>
            <a:ext cx="5137150" cy="288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ccess stories">
  <p:cSld name="Success stories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347472" y="283464"/>
            <a:ext cx="105156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ttps://lh5.googleusercontent.com/ICBqBosZVfZogTz7SLmh9WT0E2_7VNilELpb-KsH4BVJbvS8r8eiAvbIW0trP4x3AlBxfo0LH_NX_fkFhtkCB1JlGMWB6ofrHRJ8bqaltrriJbElCVVpgCJ_-8YTG3x4SrbzRNQxhtw" id="338" name="Google Shape;33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60048" y="1418320"/>
            <a:ext cx="7871904" cy="443975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>
            <p:ph idx="1" type="body"/>
          </p:nvPr>
        </p:nvSpPr>
        <p:spPr>
          <a:xfrm>
            <a:off x="1232806" y="1576160"/>
            <a:ext cx="235190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33"/>
          <p:cNvSpPr txBox="1"/>
          <p:nvPr>
            <p:ph idx="2" type="body"/>
          </p:nvPr>
        </p:nvSpPr>
        <p:spPr>
          <a:xfrm>
            <a:off x="489761" y="3480579"/>
            <a:ext cx="235190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33"/>
          <p:cNvSpPr txBox="1"/>
          <p:nvPr>
            <p:ph idx="3" type="body"/>
          </p:nvPr>
        </p:nvSpPr>
        <p:spPr>
          <a:xfrm>
            <a:off x="2277739" y="4911922"/>
            <a:ext cx="235190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idx="4" type="body"/>
          </p:nvPr>
        </p:nvSpPr>
        <p:spPr>
          <a:xfrm>
            <a:off x="6727275" y="1491086"/>
            <a:ext cx="235190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33"/>
          <p:cNvSpPr txBox="1"/>
          <p:nvPr>
            <p:ph idx="5" type="body"/>
          </p:nvPr>
        </p:nvSpPr>
        <p:spPr>
          <a:xfrm>
            <a:off x="8855997" y="3674580"/>
            <a:ext cx="235190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wing portfolio">
  <p:cSld name="Growing portfolio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/>
          <p:nvPr/>
        </p:nvSpPr>
        <p:spPr>
          <a:xfrm>
            <a:off x="0" y="0"/>
            <a:ext cx="12192000" cy="6353175"/>
          </a:xfrm>
          <a:prstGeom prst="rect">
            <a:avLst/>
          </a:prstGeom>
          <a:solidFill>
            <a:srgbClr val="E9F7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652463" y="1219200"/>
            <a:ext cx="4914900" cy="491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6624638" y="1219200"/>
            <a:ext cx="4914900" cy="4914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 txBox="1"/>
          <p:nvPr>
            <p:ph type="title"/>
          </p:nvPr>
        </p:nvSpPr>
        <p:spPr>
          <a:xfrm>
            <a:off x="342900" y="283464"/>
            <a:ext cx="105156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1300163" y="1800225"/>
            <a:ext cx="36195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88D8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idx="2" type="body"/>
          </p:nvPr>
        </p:nvSpPr>
        <p:spPr>
          <a:xfrm>
            <a:off x="7239000" y="1800225"/>
            <a:ext cx="36195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288D85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Google Shape;351;p34"/>
          <p:cNvSpPr txBox="1"/>
          <p:nvPr>
            <p:ph idx="3" type="body"/>
          </p:nvPr>
        </p:nvSpPr>
        <p:spPr>
          <a:xfrm>
            <a:off x="226219" y="2692400"/>
            <a:ext cx="169068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p34"/>
          <p:cNvSpPr txBox="1"/>
          <p:nvPr>
            <p:ph idx="4" type="body"/>
          </p:nvPr>
        </p:nvSpPr>
        <p:spPr>
          <a:xfrm>
            <a:off x="10398919" y="2692400"/>
            <a:ext cx="1690687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syMile is a certified and mature leader">
  <p:cSld name="EasyMile is a certified and mature lead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type="title"/>
          </p:nvPr>
        </p:nvSpPr>
        <p:spPr>
          <a:xfrm>
            <a:off x="342900" y="283464"/>
            <a:ext cx="1051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35"/>
          <p:cNvSpPr txBox="1"/>
          <p:nvPr>
            <p:ph idx="1" type="body"/>
          </p:nvPr>
        </p:nvSpPr>
        <p:spPr>
          <a:xfrm>
            <a:off x="452438" y="1562100"/>
            <a:ext cx="178593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" name="Google Shape;356;p35"/>
          <p:cNvSpPr txBox="1"/>
          <p:nvPr>
            <p:ph idx="2" type="body"/>
          </p:nvPr>
        </p:nvSpPr>
        <p:spPr>
          <a:xfrm>
            <a:off x="452438" y="2765312"/>
            <a:ext cx="178593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35"/>
          <p:cNvSpPr txBox="1"/>
          <p:nvPr>
            <p:ph idx="3" type="body"/>
          </p:nvPr>
        </p:nvSpPr>
        <p:spPr>
          <a:xfrm>
            <a:off x="452438" y="3962514"/>
            <a:ext cx="178593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35"/>
          <p:cNvSpPr txBox="1"/>
          <p:nvPr>
            <p:ph idx="4" type="body"/>
          </p:nvPr>
        </p:nvSpPr>
        <p:spPr>
          <a:xfrm>
            <a:off x="452438" y="5159715"/>
            <a:ext cx="1785937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35"/>
          <p:cNvSpPr txBox="1"/>
          <p:nvPr>
            <p:ph idx="5" type="body"/>
          </p:nvPr>
        </p:nvSpPr>
        <p:spPr>
          <a:xfrm>
            <a:off x="2886075" y="1562100"/>
            <a:ext cx="68389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idx="6" type="body"/>
          </p:nvPr>
        </p:nvSpPr>
        <p:spPr>
          <a:xfrm>
            <a:off x="2886075" y="2765312"/>
            <a:ext cx="68389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7" type="body"/>
          </p:nvPr>
        </p:nvSpPr>
        <p:spPr>
          <a:xfrm>
            <a:off x="2886075" y="3962514"/>
            <a:ext cx="68389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8" type="body"/>
          </p:nvPr>
        </p:nvSpPr>
        <p:spPr>
          <a:xfrm>
            <a:off x="2886075" y="5159715"/>
            <a:ext cx="683895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7947574" y="0"/>
            <a:ext cx="4244425" cy="553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>
            <p:ph type="title"/>
          </p:nvPr>
        </p:nvSpPr>
        <p:spPr>
          <a:xfrm>
            <a:off x="3643198" y="1717676"/>
            <a:ext cx="4905605" cy="99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p36"/>
          <p:cNvSpPr txBox="1"/>
          <p:nvPr>
            <p:ph idx="1" type="body"/>
          </p:nvPr>
        </p:nvSpPr>
        <p:spPr>
          <a:xfrm>
            <a:off x="4657073" y="2917902"/>
            <a:ext cx="2877855" cy="36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36"/>
          <p:cNvSpPr txBox="1"/>
          <p:nvPr>
            <p:ph idx="2" type="body"/>
          </p:nvPr>
        </p:nvSpPr>
        <p:spPr>
          <a:xfrm>
            <a:off x="4657073" y="4249817"/>
            <a:ext cx="2877855" cy="364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70" name="Google Shape;370;p3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71" name="Google Shape;371;p3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900"/>
            </a:lvl1pPr>
            <a:lvl2pPr indent="0" lvl="1" marL="0" algn="r">
              <a:spcBef>
                <a:spcPts val="0"/>
              </a:spcBef>
              <a:buNone/>
              <a:defRPr sz="1900"/>
            </a:lvl2pPr>
            <a:lvl3pPr indent="0" lvl="2" marL="0" algn="r">
              <a:spcBef>
                <a:spcPts val="0"/>
              </a:spcBef>
              <a:buNone/>
              <a:defRPr sz="1900"/>
            </a:lvl3pPr>
            <a:lvl4pPr indent="0" lvl="3" marL="0" algn="r">
              <a:spcBef>
                <a:spcPts val="0"/>
              </a:spcBef>
              <a:buNone/>
              <a:defRPr sz="1900"/>
            </a:lvl4pPr>
            <a:lvl5pPr indent="0" lvl="4" marL="0" algn="r">
              <a:spcBef>
                <a:spcPts val="0"/>
              </a:spcBef>
              <a:buNone/>
              <a:defRPr sz="1900"/>
            </a:lvl5pPr>
            <a:lvl6pPr indent="0" lvl="5" marL="0" algn="r">
              <a:spcBef>
                <a:spcPts val="0"/>
              </a:spcBef>
              <a:buNone/>
              <a:defRPr sz="1900"/>
            </a:lvl6pPr>
            <a:lvl7pPr indent="0" lvl="6" marL="0" algn="r">
              <a:spcBef>
                <a:spcPts val="0"/>
              </a:spcBef>
              <a:buNone/>
              <a:defRPr sz="1900"/>
            </a:lvl7pPr>
            <a:lvl8pPr indent="0" lvl="7" marL="0" algn="r">
              <a:spcBef>
                <a:spcPts val="0"/>
              </a:spcBef>
              <a:buNone/>
              <a:defRPr sz="1900"/>
            </a:lvl8pPr>
            <a:lvl9pPr indent="0" lvl="8" marL="0" algn="r">
              <a:spcBef>
                <a:spcPts val="0"/>
              </a:spcBef>
              <a:buNone/>
              <a:defRPr sz="19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Dual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Medium"/>
              <a:buNone/>
              <a:defRPr b="0" i="0" sz="2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None/>
              <a:defRPr b="1" i="0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45975" y="1395175"/>
            <a:ext cx="5666100" cy="4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Roboto Light"/>
              <a:buChar char="●"/>
              <a:defRPr i="0" sz="20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Roboto Light"/>
              <a:buChar char="○"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Roboto Light"/>
              <a:buChar char="■"/>
              <a:defRPr i="0" sz="16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5" name="Google Shape;25;p5"/>
          <p:cNvSpPr txBox="1"/>
          <p:nvPr/>
        </p:nvSpPr>
        <p:spPr>
          <a:xfrm>
            <a:off x="345975" y="8214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6275058" y="1395175"/>
            <a:ext cx="5666100" cy="4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000"/>
              <a:buFont typeface="Roboto Light"/>
              <a:buChar char="●"/>
              <a:defRPr i="0" sz="20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Roboto Light"/>
              <a:buChar char="○"/>
              <a:defRPr i="0" sz="18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600"/>
              <a:buFont typeface="Roboto Light"/>
              <a:buChar char="■"/>
              <a:defRPr i="0" sz="16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●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○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Roboto Light"/>
              <a:buChar char="■"/>
              <a:defRPr i="0" sz="1400" u="none" cap="none" strike="noStrike">
                <a:solidFill>
                  <a:srgbClr val="5858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">
  <p:cSld name="About U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geometric_corner.png" id="29" name="Google Shape;29;p6" title="image d’angle"/>
          <p:cNvPicPr preferRelativeResize="0"/>
          <p:nvPr/>
        </p:nvPicPr>
        <p:blipFill rotWithShape="1">
          <a:blip r:embed="rId2">
            <a:alphaModFix/>
          </a:blip>
          <a:srcRect b="0" l="0" r="0" t="18850"/>
          <a:stretch/>
        </p:blipFill>
        <p:spPr>
          <a:xfrm>
            <a:off x="7963200" y="0"/>
            <a:ext cx="42291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ctEasy">
  <p:cSld name="About Us_2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798" y="0"/>
            <a:ext cx="4252200" cy="554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2 1">
  <p:cSld name="About Us_2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798" y="0"/>
            <a:ext cx="4252200" cy="5545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2 1 1">
  <p:cSld name="About Us_2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805" y="0"/>
            <a:ext cx="4252200" cy="553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2 1 1 1">
  <p:cSld name="About Us_2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361750" y="2755800"/>
            <a:ext cx="50001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Roboto Medium"/>
              <a:buNone/>
              <a:defRPr b="0" i="0" sz="40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/>
        </p:nvSpPr>
        <p:spPr>
          <a:xfrm>
            <a:off x="1361750" y="4162225"/>
            <a:ext cx="1888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4000" u="none" cap="none" strike="noStrike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4000" u="none" cap="none" strike="noStrike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b="69" l="0" r="0" t="59"/>
          <a:stretch/>
        </p:blipFill>
        <p:spPr>
          <a:xfrm>
            <a:off x="7939805" y="0"/>
            <a:ext cx="4252200" cy="553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7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35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10.xml"/><Relationship Id="rId3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13.xml"/><Relationship Id="rId37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12.xml"/><Relationship Id="rId3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15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4.xml"/><Relationship Id="rId3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3820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316063" y="6476693"/>
            <a:ext cx="4147912" cy="261600"/>
            <a:chOff x="239863" y="6476693"/>
            <a:chExt cx="4147912" cy="261600"/>
          </a:xfrm>
        </p:grpSpPr>
        <p:sp>
          <p:nvSpPr>
            <p:cNvPr id="8" name="Google Shape;8;p1"/>
            <p:cNvSpPr txBox="1"/>
            <p:nvPr/>
          </p:nvSpPr>
          <p:spPr>
            <a:xfrm>
              <a:off x="1654175" y="6476693"/>
              <a:ext cx="2733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58585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Confidential . EasyMile© . </a:t>
              </a:r>
              <a:r>
                <a:rPr lang="en-US" sz="1100">
                  <a:solidFill>
                    <a:srgbClr val="58585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2024</a:t>
              </a:r>
              <a:endParaRPr b="0" i="0" sz="15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9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39863" y="6554075"/>
              <a:ext cx="1330124" cy="106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  <p:sldLayoutId id="2147483679" r:id="rId34"/>
    <p:sldLayoutId id="2147483680" r:id="rId35"/>
    <p:sldLayoutId id="2147483681" r:id="rId36"/>
    <p:sldLayoutId id="2147483682" r:id="rId37"/>
    <p:sldLayoutId id="2147483683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idx="1" type="body"/>
          </p:nvPr>
        </p:nvSpPr>
        <p:spPr>
          <a:xfrm>
            <a:off x="1112825" y="3507451"/>
            <a:ext cx="4737900" cy="128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EasyMile - INP ENSEEIHT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1112825" y="2341851"/>
            <a:ext cx="5159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Bureau d’Etudes Industrielles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050" y="475400"/>
            <a:ext cx="1866450" cy="18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 répartition du couple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"/>
          <p:cNvSpPr txBox="1"/>
          <p:nvPr>
            <p:ph idx="1" type="body"/>
          </p:nvPr>
        </p:nvSpPr>
        <p:spPr>
          <a:xfrm>
            <a:off x="345975" y="1395175"/>
            <a:ext cx="116298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Les axes à suivre</a:t>
            </a:r>
            <a:r>
              <a:rPr lang="en-US" sz="1800"/>
              <a:t>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Dynamique longitudinale en boucle ouverte</a:t>
            </a:r>
            <a:r>
              <a:rPr lang="en-US" sz="1800"/>
              <a:t>: performance étudiées sur ligne droite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Boucle ouverte sur consigne de couple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Variation de charge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Situations de défaillance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Dynamique longitudinale en boucle fermée</a:t>
            </a:r>
            <a:r>
              <a:rPr lang="en-US" sz="1800"/>
              <a:t>: ajout d’un contrôleur de vitesse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Dynamique latérale</a:t>
            </a:r>
            <a:r>
              <a:rPr lang="en-US" sz="1800"/>
              <a:t>: ajout le suivi de virages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Modèle de batterie</a:t>
            </a:r>
            <a:r>
              <a:rPr lang="en-US" sz="1800"/>
              <a:t>: évaluer l’autonomie du véhicule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L’implémentation de la méthode</a:t>
            </a:r>
            <a:endParaRPr/>
          </a:p>
        </p:txBody>
      </p:sp>
      <p:sp>
        <p:nvSpPr>
          <p:cNvPr id="448" name="Google Shape;448;p48"/>
          <p:cNvSpPr txBox="1"/>
          <p:nvPr>
            <p:ph idx="1" type="body"/>
          </p:nvPr>
        </p:nvSpPr>
        <p:spPr>
          <a:xfrm>
            <a:off x="345975" y="1395175"/>
            <a:ext cx="11629800" cy="4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Les étapes à suivre: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Etude bibliographique</a:t>
            </a:r>
            <a:r>
              <a:rPr lang="en-US" sz="1800"/>
              <a:t>: analyser les méthodes de répartition de couple existante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Cas d’usages</a:t>
            </a:r>
            <a:r>
              <a:rPr lang="en-US" sz="1800"/>
              <a:t>: définir les cas pour lesquels opérer une </a:t>
            </a:r>
            <a:r>
              <a:rPr lang="en-US" sz="1800"/>
              <a:t>répartition</a:t>
            </a:r>
            <a:r>
              <a:rPr lang="en-US" sz="1800"/>
              <a:t> de couple 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Modélisation</a:t>
            </a:r>
            <a:r>
              <a:rPr lang="en-US" sz="1800"/>
              <a:t>: établir la méthode de </a:t>
            </a:r>
            <a:r>
              <a:rPr lang="en-US" sz="1800"/>
              <a:t>répartition</a:t>
            </a:r>
            <a:r>
              <a:rPr lang="en-US" sz="1800"/>
              <a:t> du couple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Architecture logiciel</a:t>
            </a:r>
            <a:r>
              <a:rPr lang="en-US" sz="1800"/>
              <a:t>: définir la structure de code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Implémentation</a:t>
            </a:r>
            <a:r>
              <a:rPr lang="en-US" sz="1800"/>
              <a:t>: implémenter la dynamique longitudinal (latérale et batterie si le temps)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Tests</a:t>
            </a:r>
            <a:endParaRPr b="1" sz="1800">
              <a:solidFill>
                <a:srgbClr val="5FB4A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lang="en-US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nitaires</a:t>
            </a:r>
            <a:r>
              <a:rPr lang="en-US" sz="1800"/>
              <a:t>: tester chaque brique du code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b="1" lang="en-US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ntégration</a:t>
            </a:r>
            <a:r>
              <a:rPr lang="en-US" sz="1800"/>
              <a:t>: tester en simulation le bon fonctionnement de l’ensemble </a:t>
            </a:r>
            <a:r>
              <a:rPr lang="en-US"/>
              <a:t>de la</a:t>
            </a:r>
            <a:r>
              <a:rPr lang="en-US" sz="1800"/>
              <a:t> méthode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345975" y="1395175"/>
            <a:ext cx="11458200" cy="4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Transmission couple/roue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800"/>
              <a:t> </a:t>
            </a:r>
            <a:r>
              <a:rPr lang="en-US" sz="1800"/>
              <a:t>roulement sans glissement entre le pneu et la surface de la route</a:t>
            </a:r>
            <a:endParaRPr sz="1800"/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Dynamique du véhicule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800"/>
              <a:t> </a:t>
            </a:r>
            <a:r>
              <a:rPr lang="en-US" sz="1800"/>
              <a:t>rigidité du châssis, répartition du poids uniforme, environnement (aérodynamisme et résistance au roulement connus, suspension simplifiée, etc)</a:t>
            </a:r>
            <a:endParaRPr sz="1800"/>
          </a:p>
          <a:p>
            <a:pPr indent="-342900" lvl="0" marL="457200" rtl="0" algn="l">
              <a:spcBef>
                <a:spcPts val="18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Système de traction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800"/>
              <a:t> </a:t>
            </a:r>
            <a:r>
              <a:rPr lang="en-US" sz="1800"/>
              <a:t>fonctions de transfert des moteurs simples, limitations du couple et rendements connus, transmission à rapport fixe, etc</a:t>
            </a:r>
            <a:endParaRPr sz="1800"/>
          </a:p>
          <a:p>
            <a:pPr indent="-342900" lvl="0" marL="457200" rtl="0" algn="l">
              <a:spcBef>
                <a:spcPts val="1800"/>
              </a:spcBef>
              <a:spcAft>
                <a:spcPts val="180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Contrôleur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1800"/>
              <a:t> </a:t>
            </a:r>
            <a:r>
              <a:rPr lang="en-US" sz="1800"/>
              <a:t>disponibilité et précision des mesures capteur (e.g. vitesse, braquage, couple, …) , fréquence d’échantillonnage fixée, etc</a:t>
            </a:r>
            <a:endParaRPr sz="1800"/>
          </a:p>
        </p:txBody>
      </p:sp>
      <p:sp>
        <p:nvSpPr>
          <p:cNvPr id="454" name="Google Shape;454;p49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Hypothèses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Travaux Antérieurs (2023)</a:t>
            </a:r>
            <a:endParaRPr/>
          </a:p>
        </p:txBody>
      </p:sp>
      <p:pic>
        <p:nvPicPr>
          <p:cNvPr id="460" name="Google Shape;4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7400" y="774150"/>
            <a:ext cx="6173174" cy="36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400" y="4539300"/>
            <a:ext cx="314325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 txBox="1"/>
          <p:nvPr>
            <p:ph idx="1" type="body"/>
          </p:nvPr>
        </p:nvSpPr>
        <p:spPr>
          <a:xfrm>
            <a:off x="345975" y="1166575"/>
            <a:ext cx="55194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Sujet de 2023: Téléopération d’un camion autonome</a:t>
            </a:r>
            <a:endParaRPr b="1" sz="1800">
              <a:solidFill>
                <a:srgbClr val="5FB4A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Mise en place d’un environnement de simulation pour prototyper la téléopération d’un camion autonome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Roulage aléatoire en mode autonome, puis </a:t>
            </a:r>
            <a:r>
              <a:rPr lang="en-US" sz="1800"/>
              <a:t>possibilité</a:t>
            </a:r>
            <a:r>
              <a:rPr lang="en-US" sz="1800"/>
              <a:t> de contr</a:t>
            </a:r>
            <a:r>
              <a:rPr lang="en-US" sz="1800"/>
              <a:t>ôler le véhicule au clavier en mode téléopération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Affichage des données véhicules (vitesse, position, …) et des différentes erreurs</a:t>
            </a:r>
            <a:endParaRPr sz="1800"/>
          </a:p>
        </p:txBody>
      </p:sp>
      <p:sp>
        <p:nvSpPr>
          <p:cNvPr id="463" name="Google Shape;463;p50"/>
          <p:cNvSpPr txBox="1"/>
          <p:nvPr>
            <p:ph idx="1" type="body"/>
          </p:nvPr>
        </p:nvSpPr>
        <p:spPr>
          <a:xfrm>
            <a:off x="345975" y="4539300"/>
            <a:ext cx="73791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 simulateur est codé en Python et comporte 3 parties: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600"/>
              <a:buChar char="●"/>
            </a:pPr>
            <a:r>
              <a:rPr lang="en-US" sz="1800"/>
              <a:t>l’interface graphique (Qt)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600"/>
              <a:buChar char="●"/>
            </a:pPr>
            <a:r>
              <a:rPr lang="en-US" sz="1800"/>
              <a:t>l’interpréteur des commandes et gestionnaires des données</a:t>
            </a:r>
            <a:endParaRPr sz="18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FB4AA"/>
              </a:buClr>
              <a:buSzPts val="1600"/>
              <a:buChar char="●"/>
            </a:pPr>
            <a:r>
              <a:rPr lang="en-US" sz="1800"/>
              <a:t>le modèle longitudinal et latéral du véhicule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Livrables Attendus</a:t>
            </a:r>
            <a:endParaRPr/>
          </a:p>
        </p:txBody>
      </p:sp>
      <p:sp>
        <p:nvSpPr>
          <p:cNvPr id="469" name="Google Shape;469;p51"/>
          <p:cNvSpPr txBox="1"/>
          <p:nvPr>
            <p:ph idx="1" type="body"/>
          </p:nvPr>
        </p:nvSpPr>
        <p:spPr>
          <a:xfrm>
            <a:off x="345975" y="1395175"/>
            <a:ext cx="11458200" cy="4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2000"/>
              <a:buChar char="●"/>
            </a:pPr>
            <a:r>
              <a:rPr lang="en-US"/>
              <a:t>Dossier d’étude et de validation de la stratégie d’allocation de couple</a:t>
            </a:r>
            <a:endParaRPr/>
          </a:p>
          <a:p>
            <a:pPr indent="-355600" lvl="0" marL="457200" rtl="0" algn="l">
              <a:spcBef>
                <a:spcPts val="4000"/>
              </a:spcBef>
              <a:spcAft>
                <a:spcPts val="0"/>
              </a:spcAft>
              <a:buClr>
                <a:srgbClr val="5FB4AA"/>
              </a:buClr>
              <a:buSzPts val="2000"/>
              <a:buChar char="●"/>
            </a:pPr>
            <a:r>
              <a:rPr lang="en-US"/>
              <a:t>Prototype de la / des stratégie(s) choisie(s) dans une simulation Python</a:t>
            </a:r>
            <a:endParaRPr/>
          </a:p>
          <a:p>
            <a:pPr indent="-355600" lvl="0" marL="457200" rtl="0" algn="l">
              <a:spcBef>
                <a:spcPts val="4000"/>
              </a:spcBef>
              <a:spcAft>
                <a:spcPts val="4000"/>
              </a:spcAft>
              <a:buClr>
                <a:srgbClr val="5FB4AA"/>
              </a:buClr>
              <a:buSzPts val="2000"/>
              <a:buChar char="●"/>
            </a:pPr>
            <a:r>
              <a:rPr lang="en-US"/>
              <a:t>Documentation associée au simulateur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jWC0mP19C2xmSb4qBv2puq1ZFGNiiWLMBqK5GaSir1_V-HBtI06eeq5WJUSVKFPsmC4y0JFYPvDIhCH-7PV63Kv9xbL7M5s2sYy8njibH9kMuHJIAgHqQLMg1LfXUyLicQUmNKVqKao" id="474" name="Google Shape;4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335" y="3595846"/>
            <a:ext cx="2265329" cy="35395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2"/>
          <p:cNvSpPr txBox="1"/>
          <p:nvPr>
            <p:ph type="title"/>
          </p:nvPr>
        </p:nvSpPr>
        <p:spPr>
          <a:xfrm>
            <a:off x="3643198" y="1717676"/>
            <a:ext cx="4905600" cy="99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4657073" y="2917902"/>
            <a:ext cx="28779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Connect with us</a:t>
            </a:r>
            <a:endParaRPr/>
          </a:p>
        </p:txBody>
      </p:sp>
      <p:sp>
        <p:nvSpPr>
          <p:cNvPr id="477" name="Google Shape;477;p52"/>
          <p:cNvSpPr txBox="1"/>
          <p:nvPr>
            <p:ph idx="2" type="body"/>
          </p:nvPr>
        </p:nvSpPr>
        <p:spPr>
          <a:xfrm>
            <a:off x="4657073" y="4249817"/>
            <a:ext cx="28779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#AutonomousFuture</a:t>
            </a:r>
            <a:endParaRPr/>
          </a:p>
        </p:txBody>
      </p:sp>
      <p:sp>
        <p:nvSpPr>
          <p:cNvPr id="478" name="Google Shape;478;p52"/>
          <p:cNvSpPr/>
          <p:nvPr/>
        </p:nvSpPr>
        <p:spPr>
          <a:xfrm>
            <a:off x="5406975" y="3596750"/>
            <a:ext cx="492900" cy="42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896" y="3634625"/>
            <a:ext cx="281628" cy="2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/>
        </p:nvSpPr>
        <p:spPr>
          <a:xfrm>
            <a:off x="670367" y="638867"/>
            <a:ext cx="10857300" cy="52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Agenda</a:t>
            </a:r>
            <a:endParaRPr sz="3300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85858"/>
                </a:solidFill>
                <a:latin typeface="Roboto Medium"/>
                <a:ea typeface="Roboto Medium"/>
                <a:cs typeface="Roboto Medium"/>
                <a:sym typeface="Roboto Medium"/>
              </a:rPr>
              <a:t>—</a:t>
            </a:r>
            <a:endParaRPr sz="3200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8585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393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AutoNum type="arabicPeriod"/>
            </a:pPr>
            <a:r>
              <a:rPr lang="en-US" sz="2300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Présentation d’EasyMile</a:t>
            </a:r>
            <a:endParaRPr sz="2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393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AutoNum type="arabicPeriod"/>
            </a:pPr>
            <a:r>
              <a:rPr lang="en-US" sz="2300">
                <a:solidFill>
                  <a:srgbClr val="36B5AA"/>
                </a:solidFill>
                <a:latin typeface="Roboto Medium"/>
                <a:ea typeface="Roboto Medium"/>
                <a:cs typeface="Roboto Medium"/>
                <a:sym typeface="Roboto Medium"/>
              </a:rPr>
              <a:t>Présentation du projet</a:t>
            </a:r>
            <a:endParaRPr sz="2300">
              <a:solidFill>
                <a:srgbClr val="36B5AA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1361750" y="2755800"/>
            <a:ext cx="5822700" cy="13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Présentation d’EasyMile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EasyMile</a:t>
            </a:r>
            <a:endParaRPr/>
          </a:p>
        </p:txBody>
      </p:sp>
      <p:sp>
        <p:nvSpPr>
          <p:cNvPr id="395" name="Google Shape;395;p41"/>
          <p:cNvSpPr txBox="1"/>
          <p:nvPr>
            <p:ph idx="1" type="body"/>
          </p:nvPr>
        </p:nvSpPr>
        <p:spPr>
          <a:xfrm>
            <a:off x="345975" y="1395175"/>
            <a:ext cx="7541700" cy="4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EasyMile fournit des logiciels et des solutions complètes pour le transport autonome de marchandises et de passagers. L’entreprise s’associe à des constructeurs de premier plan pour autonomiser leurs véhicules. Parmi ces véhicules se trouvent par exemple: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5FB4AA"/>
              </a:buClr>
              <a:buSzPts val="1900"/>
              <a:buChar char="●"/>
            </a:pPr>
            <a:r>
              <a:rPr lang="en-US" sz="1900"/>
              <a:t>la solution de transport public EZ10, la navette autonome la plus déployée au monde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900"/>
              <a:buChar char="●"/>
            </a:pPr>
            <a:r>
              <a:rPr lang="en-US" sz="1900"/>
              <a:t>l’EZTow, une solution de remorquage déployée dans un nombre croissant de grandes usines de fabrication de véhicules, ainsi que dans les principaux aéroports internationaux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FB4AA"/>
              </a:buClr>
              <a:buSzPts val="1900"/>
              <a:buChar char="●"/>
            </a:pPr>
            <a:r>
              <a:rPr lang="en-US" sz="1900"/>
              <a:t>ou encore le chariot de </a:t>
            </a:r>
            <a:r>
              <a:rPr lang="en-US" sz="1900"/>
              <a:t>manutention</a:t>
            </a:r>
            <a:r>
              <a:rPr lang="en-US" sz="1900"/>
              <a:t> EZDolly qui automatise le transport de conteneurs</a:t>
            </a:r>
            <a:endParaRPr sz="1900"/>
          </a:p>
        </p:txBody>
      </p:sp>
      <p:pic>
        <p:nvPicPr>
          <p:cNvPr id="396" name="Google Shape;3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400" y="1793900"/>
            <a:ext cx="4109800" cy="28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 Intermédiaires</a:t>
            </a:r>
            <a:endParaRPr/>
          </a:p>
        </p:txBody>
      </p:sp>
      <p:pic>
        <p:nvPicPr>
          <p:cNvPr id="402" name="Google Shape;402;p42"/>
          <p:cNvPicPr preferRelativeResize="0"/>
          <p:nvPr/>
        </p:nvPicPr>
        <p:blipFill rotWithShape="1">
          <a:blip r:embed="rId3">
            <a:alphaModFix/>
          </a:blip>
          <a:srcRect b="0" l="0" r="0" t="11738"/>
          <a:stretch/>
        </p:blipFill>
        <p:spPr>
          <a:xfrm>
            <a:off x="5111969" y="2139024"/>
            <a:ext cx="1401725" cy="18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3276" y="2153619"/>
            <a:ext cx="1816952" cy="18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484875" y="4020100"/>
            <a:ext cx="17190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Larbi Omari</a:t>
            </a:r>
            <a:endParaRPr b="1"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Tech Lead</a:t>
            </a:r>
            <a:b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Control Engineer</a:t>
            </a:r>
            <a:endParaRPr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2695478" y="4020100"/>
            <a:ext cx="1773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Djahid Rabehi</a:t>
            </a:r>
            <a:endParaRPr b="1"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Control Engineer</a:t>
            </a:r>
            <a:endParaRPr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5115125" y="4020094"/>
            <a:ext cx="15093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Damien Verdier</a:t>
            </a:r>
            <a:endParaRPr b="1"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System Lead Architect</a:t>
            </a:r>
            <a:endParaRPr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7386925" y="4020094"/>
            <a:ext cx="18819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Lucas Veit</a:t>
            </a:r>
            <a:endParaRPr b="1"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Navigation Engineer</a:t>
            </a:r>
            <a:endParaRPr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9657375" y="4020094"/>
            <a:ext cx="1817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Maxime Hohl</a:t>
            </a:r>
            <a:endParaRPr b="1"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85858"/>
                </a:solidFill>
                <a:latin typeface="Roboto"/>
                <a:ea typeface="Roboto"/>
                <a:cs typeface="Roboto"/>
                <a:sym typeface="Roboto"/>
              </a:rPr>
              <a:t>Detection Engineer</a:t>
            </a:r>
            <a:endParaRPr>
              <a:solidFill>
                <a:srgbClr val="58585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75" y="2253369"/>
            <a:ext cx="1718906" cy="171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6588" y="2253374"/>
            <a:ext cx="1573726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7">
            <a:alphaModFix/>
          </a:blip>
          <a:srcRect b="13198" l="0" r="0" t="10992"/>
          <a:stretch/>
        </p:blipFill>
        <p:spPr>
          <a:xfrm>
            <a:off x="9572275" y="2140200"/>
            <a:ext cx="1773600" cy="179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title"/>
          </p:nvPr>
        </p:nvSpPr>
        <p:spPr>
          <a:xfrm>
            <a:off x="278000" y="2056750"/>
            <a:ext cx="7306200" cy="20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Stratégie de Répartition du Couple pour un Véhicule Électrique Multi-Moteurs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Contexte</a:t>
            </a:r>
            <a:endParaRPr/>
          </a:p>
        </p:txBody>
      </p:sp>
      <p:sp>
        <p:nvSpPr>
          <p:cNvPr id="422" name="Google Shape;422;p44"/>
          <p:cNvSpPr txBox="1"/>
          <p:nvPr>
            <p:ph idx="1" type="body"/>
          </p:nvPr>
        </p:nvSpPr>
        <p:spPr>
          <a:xfrm>
            <a:off x="345975" y="1395175"/>
            <a:ext cx="114582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L’EZDolly est un chariot de manutention autonome conçu pour le transport de bagages et de fret dans les aéroports. Le véhicule est doté d’une configuration de traction multi-moteurs avec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un moteur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électrique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 par roue</a:t>
            </a:r>
            <a:r>
              <a:rPr lang="en-US" sz="1800"/>
              <a:t>, cela implique plusieurs défis: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synchronisation précise du couple</a:t>
            </a:r>
            <a:endParaRPr sz="18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éviter l'usure inégale du système</a:t>
            </a:r>
            <a:endParaRPr sz="18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lang="en-US" sz="1800"/>
              <a:t>optimiser l'efficacité énergétique</a:t>
            </a:r>
            <a:endParaRPr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La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répartition du couple</a:t>
            </a:r>
            <a:r>
              <a:rPr lang="en-US" sz="1800"/>
              <a:t> doit assurer la stabilité du véhicule, garantir sa sûreté en cas de défaillance moteur, et permettre une gestion de l'énergie optimisée pour assurer une autonomie suffisante</a:t>
            </a:r>
            <a:endParaRPr sz="1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3" name="Google Shape;423;p44" title="IMG_20250719_192713138.jpg"/>
          <p:cNvPicPr preferRelativeResize="0"/>
          <p:nvPr/>
        </p:nvPicPr>
        <p:blipFill rotWithShape="1">
          <a:blip r:embed="rId3">
            <a:alphaModFix/>
          </a:blip>
          <a:srcRect b="13373" l="20096" r="9192" t="14455"/>
          <a:stretch/>
        </p:blipFill>
        <p:spPr>
          <a:xfrm>
            <a:off x="5898950" y="2076650"/>
            <a:ext cx="3735076" cy="28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>
            <p:ph idx="1" type="body"/>
          </p:nvPr>
        </p:nvSpPr>
        <p:spPr>
          <a:xfrm>
            <a:off x="345975" y="1395175"/>
            <a:ext cx="11611500" cy="4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Les moteurs asynchrones ont un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rendement réduit à faible couple</a:t>
            </a:r>
            <a:r>
              <a:rPr lang="en-US" sz="1800"/>
              <a:t>, pour cela il est primordial d’avoir une bonne stratégie de répartition du couple entre les quatres moteurs afin d’optimiser le système.</a:t>
            </a:r>
            <a:endParaRPr sz="1800"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800"/>
              <a:t>Ainsi l’objectif est de mettre en place un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modèle d’allocation de couple</a:t>
            </a:r>
            <a:r>
              <a:rPr lang="en-US" sz="1800"/>
              <a:t> pour le système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multi-moteurs</a:t>
            </a:r>
            <a:r>
              <a:rPr lang="en-US" sz="1800"/>
              <a:t> de l’EZDolly, puis de confirmer le modèle à travers des tests en </a:t>
            </a: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simulation</a:t>
            </a:r>
            <a:r>
              <a:rPr lang="en-US" sz="1800"/>
              <a:t>.</a:t>
            </a:r>
            <a:endParaRPr sz="1800"/>
          </a:p>
        </p:txBody>
      </p:sp>
      <p:sp>
        <p:nvSpPr>
          <p:cNvPr id="429" name="Google Shape;429;p45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Objectif</a:t>
            </a:r>
            <a:endParaRPr/>
          </a:p>
        </p:txBody>
      </p:sp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50" y="2942500"/>
            <a:ext cx="6838200" cy="33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 txBox="1"/>
          <p:nvPr>
            <p:ph type="title"/>
          </p:nvPr>
        </p:nvSpPr>
        <p:spPr>
          <a:xfrm>
            <a:off x="345975" y="283750"/>
            <a:ext cx="114582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répartition du couple</a:t>
            </a:r>
            <a:endParaRPr/>
          </a:p>
        </p:txBody>
      </p:sp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345975" y="1395175"/>
            <a:ext cx="11629800" cy="3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Le choix de la méthode de répartition du couple doit </a:t>
            </a:r>
            <a:r>
              <a:rPr lang="en-US" sz="1800"/>
              <a:t>respecter</a:t>
            </a:r>
            <a:r>
              <a:rPr lang="en-US" sz="1800"/>
              <a:t> les critères: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Efficacité</a:t>
            </a:r>
            <a:r>
              <a:rPr lang="en-US" sz="1800"/>
              <a:t>:</a:t>
            </a:r>
            <a:r>
              <a:rPr lang="en-US" sz="1800"/>
              <a:t> mesurer les performances de précision de suivi du couple et de consommation de l’énergie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Complexité</a:t>
            </a:r>
            <a:r>
              <a:rPr lang="en-US" sz="1800"/>
              <a:t>: évaluer la facilité de mise en œuvre et le coût de calcul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Adaptabilité</a:t>
            </a:r>
            <a:r>
              <a:rPr lang="en-US" sz="1800"/>
              <a:t>: évaluer la capacité de la méthode à s'adapter à différents scénarios de conduite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Stabilité</a:t>
            </a:r>
            <a:r>
              <a:rPr lang="en-US" sz="1800"/>
              <a:t>: garantir la stabilité du système, même en présence de perturbations ou de variations des conditions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FB4AA"/>
              </a:buClr>
              <a:buSzPts val="1800"/>
              <a:buChar char="●"/>
            </a:pPr>
            <a:r>
              <a:rPr b="1" lang="en-US" sz="1800">
                <a:solidFill>
                  <a:srgbClr val="5FB4AA"/>
                </a:solidFill>
                <a:latin typeface="Roboto"/>
                <a:ea typeface="Roboto"/>
                <a:cs typeface="Roboto"/>
                <a:sym typeface="Roboto"/>
              </a:rPr>
              <a:t>Robustesse</a:t>
            </a:r>
            <a:r>
              <a:rPr lang="en-US" sz="1800"/>
              <a:t>: évaluer la performance de la méthode face aux incertitudes et aux erreurs de mesure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